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6" r:id="rId4"/>
    <p:sldId id="271" r:id="rId5"/>
    <p:sldId id="260" r:id="rId6"/>
    <p:sldId id="267" r:id="rId7"/>
    <p:sldId id="264" r:id="rId8"/>
    <p:sldId id="265" r:id="rId9"/>
    <p:sldId id="278" r:id="rId10"/>
    <p:sldId id="269" r:id="rId11"/>
    <p:sldId id="275" r:id="rId12"/>
    <p:sldId id="266" r:id="rId13"/>
    <p:sldId id="270" r:id="rId14"/>
    <p:sldId id="276" r:id="rId15"/>
    <p:sldId id="277" r:id="rId16"/>
    <p:sldId id="279" r:id="rId17"/>
    <p:sldId id="272" r:id="rId18"/>
    <p:sldId id="280" r:id="rId19"/>
    <p:sldId id="281" r:id="rId20"/>
    <p:sldId id="282" r:id="rId21"/>
    <p:sldId id="284" r:id="rId22"/>
    <p:sldId id="283" r:id="rId23"/>
    <p:sldId id="268" r:id="rId24"/>
    <p:sldId id="285" r:id="rId25"/>
    <p:sldId id="27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56" autoAdjust="0"/>
  </p:normalViewPr>
  <p:slideViewPr>
    <p:cSldViewPr>
      <p:cViewPr>
        <p:scale>
          <a:sx n="75" d="100"/>
          <a:sy n="75" d="100"/>
        </p:scale>
        <p:origin x="-714" y="-72"/>
      </p:cViewPr>
      <p:guideLst>
        <p:guide orient="horz" pos="2160"/>
        <p:guide pos="2880"/>
      </p:guideLst>
    </p:cSldViewPr>
  </p:slideViewPr>
  <p:notesTextViewPr>
    <p:cViewPr>
      <p:scale>
        <a:sx n="1" d="1"/>
        <a:sy n="1" d="1"/>
      </p:scale>
      <p:origin x="0" y="0"/>
    </p:cViewPr>
  </p:notesTextViewPr>
  <p:sorterViewPr>
    <p:cViewPr>
      <p:scale>
        <a:sx n="100" d="100"/>
        <a:sy n="100" d="100"/>
      </p:scale>
      <p:origin x="0" y="5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2E22FB-5EFC-4ECD-9DEB-EECB038FAE6B}" type="datetimeFigureOut">
              <a:rPr lang="en-US" smtClean="0"/>
              <a:t>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0DA871-FD79-49E6-9779-6C7255AD1F62}" type="slidenum">
              <a:rPr lang="en-US" smtClean="0"/>
              <a:t>‹#›</a:t>
            </a:fld>
            <a:endParaRPr lang="en-US"/>
          </a:p>
        </p:txBody>
      </p:sp>
    </p:spTree>
    <p:extLst>
      <p:ext uri="{BB962C8B-B14F-4D97-AF65-F5344CB8AC3E}">
        <p14:creationId xmlns:p14="http://schemas.microsoft.com/office/powerpoint/2010/main" val="77882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Ohio Bluebird Society, Inc. (OBS) was formed in 1987 for the purpose of supporting the return and the perpetuation of the Eastern Bluebird and other native cavity nesting birds in Ohio. To this end, OBS strives for the best methods to use, conserve and create habitat for the protection of these birds.</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a:t>
            </a:fld>
            <a:endParaRPr lang="en-US"/>
          </a:p>
        </p:txBody>
      </p:sp>
    </p:spTree>
    <p:extLst>
      <p:ext uri="{BB962C8B-B14F-4D97-AF65-F5344CB8AC3E}">
        <p14:creationId xmlns:p14="http://schemas.microsoft.com/office/powerpoint/2010/main" val="237561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(house sparrow, starling, urban development, steel fence post) So what went wrong for the Bluebird? As human populations increased open areas decreased, standing dead trees were considered unsightly. Introduced species like the starling and house sparrow began competing for dwindling cavities, and farmers switched from wooden posts to steel. Pesticide use increased, reducing the number of healthy insects for the birds to feed on. This resulted in losses of up to 90% of the population.</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10</a:t>
            </a:fld>
            <a:endParaRPr lang="en-US"/>
          </a:p>
        </p:txBody>
      </p:sp>
    </p:spTree>
    <p:extLst>
      <p:ext uri="{BB962C8B-B14F-4D97-AF65-F5344CB8AC3E}">
        <p14:creationId xmlns:p14="http://schemas.microsoft.com/office/powerpoint/2010/main" val="8200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People became concerned about the loss of the bluebirds and began looking for ways to help them. Artificial nest boxes and nest box trails were developed in the 1930 to provide nesting sites.</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11</a:t>
            </a:fld>
            <a:endParaRPr lang="en-US"/>
          </a:p>
        </p:txBody>
      </p:sp>
    </p:spTree>
    <p:extLst>
      <p:ext uri="{BB962C8B-B14F-4D97-AF65-F5344CB8AC3E}">
        <p14:creationId xmlns:p14="http://schemas.microsoft.com/office/powerpoint/2010/main" val="57610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Today thanks to the concern and hard work of many bluebird enthusiasts, Eastern Bluebird populations increased by almost 2 percent per year between 1966 and 2010, according to the North American Breeding Bird Survey.</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12</a:t>
            </a:fld>
            <a:endParaRPr lang="en-US"/>
          </a:p>
        </p:txBody>
      </p:sp>
    </p:spTree>
    <p:extLst>
      <p:ext uri="{BB962C8B-B14F-4D97-AF65-F5344CB8AC3E}">
        <p14:creationId xmlns:p14="http://schemas.microsoft.com/office/powerpoint/2010/main" val="203834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can you get involved? Whether you decide to put up one box in your backyard or create “Bluebird Trail” Of 5 or more boxes, you can make a difference. </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13</a:t>
            </a:fld>
            <a:endParaRPr lang="en-US"/>
          </a:p>
        </p:txBody>
      </p:sp>
    </p:spTree>
    <p:extLst>
      <p:ext uri="{BB962C8B-B14F-4D97-AF65-F5344CB8AC3E}">
        <p14:creationId xmlns:p14="http://schemas.microsoft.com/office/powerpoint/2010/main" val="6569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any different styles of nesting boxes. All have advantage and disadvantages and the choice of box is largely one of personal choice. No matter what your decision, all boxes should have a few things in common.</a:t>
            </a:r>
          </a:p>
          <a:p>
            <a:pPr rtl="0"/>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These Bluebird boxes have been carefully designed to keep your Bluebirds safe and dry. We use materials and construction methods that will give you and your Bluebirds years of enjoyment.</a:t>
            </a:r>
          </a:p>
          <a:p>
            <a:pPr rtl="0"/>
            <a:r>
              <a:rPr lang="en-US" sz="1200" b="0" i="0" kern="1200" dirty="0" smtClean="0">
                <a:solidFill>
                  <a:schemeClr val="tx1"/>
                </a:solidFill>
                <a:effectLst/>
                <a:latin typeface="+mn-lt"/>
                <a:ea typeface="+mn-ea"/>
                <a:cs typeface="+mn-cs"/>
              </a:rPr>
              <a:t>1. Sparrow resistant Bluebird slot box</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2. F&amp;M Front opening box</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3. </a:t>
            </a:r>
            <a:r>
              <a:rPr lang="en-US" sz="1200" b="0" i="0" kern="1200" dirty="0" err="1" smtClean="0">
                <a:solidFill>
                  <a:schemeClr val="tx1"/>
                </a:solidFill>
                <a:effectLst/>
                <a:latin typeface="+mn-lt"/>
                <a:ea typeface="+mn-ea"/>
                <a:cs typeface="+mn-cs"/>
              </a:rPr>
              <a:t>Trex</a:t>
            </a:r>
            <a:r>
              <a:rPr lang="en-US" sz="1200" b="0" i="0" kern="1200" dirty="0" smtClean="0">
                <a:solidFill>
                  <a:schemeClr val="tx1"/>
                </a:solidFill>
                <a:effectLst/>
                <a:latin typeface="+mn-lt"/>
                <a:ea typeface="+mn-ea"/>
                <a:cs typeface="+mn-cs"/>
              </a:rPr>
              <a:t> model with Cedar roof</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4. PVC round model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5. NABS (North American Bluebird Society) model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6. Pederson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7. PVC square “mini box”</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DA871-FD79-49E6-9779-6C7255AD1F62}" type="slidenum">
              <a:rPr lang="en-US" smtClean="0"/>
              <a:t>14</a:t>
            </a:fld>
            <a:endParaRPr lang="en-US"/>
          </a:p>
        </p:txBody>
      </p:sp>
    </p:spTree>
    <p:extLst>
      <p:ext uri="{BB962C8B-B14F-4D97-AF65-F5344CB8AC3E}">
        <p14:creationId xmlns:p14="http://schemas.microsoft.com/office/powerpoint/2010/main" val="95729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Boxes should be:</a:t>
            </a:r>
          </a:p>
          <a:p>
            <a:r>
              <a:rPr lang="en-US" dirty="0" smtClean="0"/>
              <a:t>Well drained</a:t>
            </a:r>
          </a:p>
          <a:p>
            <a:r>
              <a:rPr lang="en-US" dirty="0" smtClean="0"/>
              <a:t>Well ventilated</a:t>
            </a:r>
          </a:p>
          <a:p>
            <a:r>
              <a:rPr lang="en-US" dirty="0" smtClean="0"/>
              <a:t>1.5 inch hole</a:t>
            </a:r>
          </a:p>
          <a:p>
            <a:r>
              <a:rPr lang="en-US" dirty="0" err="1" smtClean="0"/>
              <a:t>Pred</a:t>
            </a:r>
            <a:r>
              <a:rPr lang="en-US" dirty="0" smtClean="0"/>
              <a:t> guard</a:t>
            </a:r>
          </a:p>
          <a:p>
            <a:r>
              <a:rPr lang="en-US" dirty="0" smtClean="0"/>
              <a:t>Placed in open lawn</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15</a:t>
            </a:fld>
            <a:endParaRPr lang="en-US"/>
          </a:p>
        </p:txBody>
      </p:sp>
    </p:spTree>
    <p:extLst>
      <p:ext uri="{BB962C8B-B14F-4D97-AF65-F5344CB8AC3E}">
        <p14:creationId xmlns:p14="http://schemas.microsoft.com/office/powerpoint/2010/main" val="224339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Boxes should be placed in open lawns or areas of short grass.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DA871-FD79-49E6-9779-6C7255AD1F62}" type="slidenum">
              <a:rPr lang="en-US" smtClean="0"/>
              <a:t>16</a:t>
            </a:fld>
            <a:endParaRPr lang="en-US"/>
          </a:p>
        </p:txBody>
      </p:sp>
    </p:spTree>
    <p:extLst>
      <p:ext uri="{BB962C8B-B14F-4D97-AF65-F5344CB8AC3E}">
        <p14:creationId xmlns:p14="http://schemas.microsoft.com/office/powerpoint/2010/main" val="304676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important to monitor you boxes. Here’s what you can expect to see once your bluebird s nest:</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17</a:t>
            </a:fld>
            <a:endParaRPr lang="en-US"/>
          </a:p>
        </p:txBody>
      </p:sp>
    </p:spTree>
    <p:extLst>
      <p:ext uri="{BB962C8B-B14F-4D97-AF65-F5344CB8AC3E}">
        <p14:creationId xmlns:p14="http://schemas.microsoft.com/office/powerpoint/2010/main" val="102041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Incubation lasts 12-14 days</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18</a:t>
            </a:fld>
            <a:endParaRPr lang="en-US"/>
          </a:p>
        </p:txBody>
      </p:sp>
    </p:spTree>
    <p:extLst>
      <p:ext uri="{BB962C8B-B14F-4D97-AF65-F5344CB8AC3E}">
        <p14:creationId xmlns:p14="http://schemas.microsoft.com/office/powerpoint/2010/main" val="309654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Eggs hatch </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19</a:t>
            </a:fld>
            <a:endParaRPr lang="en-US"/>
          </a:p>
        </p:txBody>
      </p:sp>
    </p:spTree>
    <p:extLst>
      <p:ext uri="{BB962C8B-B14F-4D97-AF65-F5344CB8AC3E}">
        <p14:creationId xmlns:p14="http://schemas.microsoft.com/office/powerpoint/2010/main" val="6002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Bluebirds are beloved visitors to our backyards and have long been symbols of joy and hope. During this program we will discuss the natural history of the bluebird and what you can do to help protect these birds.</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a:t>
            </a:fld>
            <a:endParaRPr lang="en-US"/>
          </a:p>
        </p:txBody>
      </p:sp>
    </p:spTree>
    <p:extLst>
      <p:ext uri="{BB962C8B-B14F-4D97-AF65-F5344CB8AC3E}">
        <p14:creationId xmlns:p14="http://schemas.microsoft.com/office/powerpoint/2010/main" val="246563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babies hatch, parents will feed them  twice each hour</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20</a:t>
            </a:fld>
            <a:endParaRPr lang="en-US"/>
          </a:p>
        </p:txBody>
      </p:sp>
    </p:spTree>
    <p:extLst>
      <p:ext uri="{BB962C8B-B14F-4D97-AF65-F5344CB8AC3E}">
        <p14:creationId xmlns:p14="http://schemas.microsoft.com/office/powerpoint/2010/main" val="14518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Feathers appear by the end of the first week</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21</a:t>
            </a:fld>
            <a:endParaRPr lang="en-US"/>
          </a:p>
        </p:txBody>
      </p:sp>
    </p:spTree>
    <p:extLst>
      <p:ext uri="{BB962C8B-B14F-4D97-AF65-F5344CB8AC3E}">
        <p14:creationId xmlns:p14="http://schemas.microsoft.com/office/powerpoint/2010/main" val="3085552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few days later, the young open their eyes for the first time</a:t>
            </a:r>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22</a:t>
            </a:fld>
            <a:endParaRPr lang="en-US"/>
          </a:p>
        </p:txBody>
      </p:sp>
    </p:spTree>
    <p:extLst>
      <p:ext uri="{BB962C8B-B14F-4D97-AF65-F5344CB8AC3E}">
        <p14:creationId xmlns:p14="http://schemas.microsoft.com/office/powerpoint/2010/main" val="3167610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After 18-20 young will leave the nest. Parents will continue to care for them for several weeks and they learn to catch insects on their own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0DA871-FD79-49E6-9779-6C7255AD1F62}" type="slidenum">
              <a:rPr lang="en-US" smtClean="0"/>
              <a:t>23</a:t>
            </a:fld>
            <a:endParaRPr lang="en-US"/>
          </a:p>
        </p:txBody>
      </p:sp>
    </p:spTree>
    <p:extLst>
      <p:ext uri="{BB962C8B-B14F-4D97-AF65-F5344CB8AC3E}">
        <p14:creationId xmlns:p14="http://schemas.microsoft.com/office/powerpoint/2010/main" val="2531462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Parents will continue to care for them for several weeks and they learn to catch insects on their own</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24</a:t>
            </a:fld>
            <a:endParaRPr lang="en-US"/>
          </a:p>
        </p:txBody>
      </p:sp>
    </p:spTree>
    <p:extLst>
      <p:ext uri="{BB962C8B-B14F-4D97-AF65-F5344CB8AC3E}">
        <p14:creationId xmlns:p14="http://schemas.microsoft.com/office/powerpoint/2010/main" val="3335266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would like to learn more about these wonderful birds, visit the Ohio Bluebird Society’s website.</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25</a:t>
            </a:fld>
            <a:endParaRPr lang="en-US"/>
          </a:p>
        </p:txBody>
      </p:sp>
    </p:spTree>
    <p:extLst>
      <p:ext uri="{BB962C8B-B14F-4D97-AF65-F5344CB8AC3E}">
        <p14:creationId xmlns:p14="http://schemas.microsoft.com/office/powerpoint/2010/main" val="364623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Bluebirds are members of the thrush family which also includes the robin. The males are a more vibrant blue. The females are a paler grey tinged with blue.  </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3</a:t>
            </a:fld>
            <a:endParaRPr lang="en-US"/>
          </a:p>
        </p:txBody>
      </p:sp>
    </p:spTree>
    <p:extLst>
      <p:ext uri="{BB962C8B-B14F-4D97-AF65-F5344CB8AC3E}">
        <p14:creationId xmlns:p14="http://schemas.microsoft.com/office/powerpoint/2010/main" val="287246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Bluebirds are secondary cavity nesters. This means they use existing cavities either naturally occurring or excavated by other birds or squirrels.</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4</a:t>
            </a:fld>
            <a:endParaRPr lang="en-US"/>
          </a:p>
        </p:txBody>
      </p:sp>
    </p:spTree>
    <p:extLst>
      <p:ext uri="{BB962C8B-B14F-4D97-AF65-F5344CB8AC3E}">
        <p14:creationId xmlns:p14="http://schemas.microsoft.com/office/powerpoint/2010/main" val="178270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male Eastern Bluebird displays at his nest cavity to attract a female. He brings nest material to the hole, goes in and out, and waves his wings while perched above it. That is pretty much his contribution to nest building; only the female Eastern Bluebird builds the nest and incubates the eggs. (</a:t>
            </a:r>
            <a:r>
              <a:rPr lang="en-US" sz="1200" kern="1200" dirty="0" err="1" smtClean="0">
                <a:solidFill>
                  <a:schemeClr val="tx1"/>
                </a:solidFill>
                <a:effectLst/>
                <a:latin typeface="+mn-lt"/>
                <a:ea typeface="+mn-ea"/>
                <a:cs typeface="+mn-cs"/>
              </a:rPr>
              <a:t>cornell</a:t>
            </a:r>
            <a:r>
              <a:rPr lang="en-US" sz="1200" kern="1200" dirty="0" smtClean="0">
                <a:solidFill>
                  <a:schemeClr val="tx1"/>
                </a:solidFill>
                <a:effectLst/>
                <a:latin typeface="+mn-lt"/>
                <a:ea typeface="+mn-ea"/>
                <a:cs typeface="+mn-cs"/>
              </a:rPr>
              <a:t> copy). </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5</a:t>
            </a:fld>
            <a:endParaRPr lang="en-US"/>
          </a:p>
        </p:txBody>
      </p:sp>
    </p:spTree>
    <p:extLst>
      <p:ext uri="{BB962C8B-B14F-4D97-AF65-F5344CB8AC3E}">
        <p14:creationId xmlns:p14="http://schemas.microsoft.com/office/powerpoint/2010/main" val="302683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Eastern Bluebirds typically have more than one successful brood per year. Young produced in early nests usually leave their parents in summer, but young from later nests frequently stay with their parents over the winter. (</a:t>
            </a:r>
            <a:r>
              <a:rPr lang="en-US" sz="1200" kern="1200" dirty="0" err="1" smtClean="0">
                <a:solidFill>
                  <a:schemeClr val="tx1"/>
                </a:solidFill>
                <a:effectLst/>
                <a:latin typeface="+mn-lt"/>
                <a:ea typeface="+mn-ea"/>
                <a:cs typeface="+mn-cs"/>
              </a:rPr>
              <a:t>cornell</a:t>
            </a:r>
            <a:r>
              <a:rPr lang="en-US" sz="1200" kern="1200" dirty="0" smtClean="0">
                <a:solidFill>
                  <a:schemeClr val="tx1"/>
                </a:solidFill>
                <a:effectLst/>
                <a:latin typeface="+mn-lt"/>
                <a:ea typeface="+mn-ea"/>
                <a:cs typeface="+mn-cs"/>
              </a:rPr>
              <a:t> copy)</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6</a:t>
            </a:fld>
            <a:endParaRPr lang="en-US"/>
          </a:p>
        </p:txBody>
      </p:sp>
    </p:spTree>
    <p:extLst>
      <p:ext uri="{BB962C8B-B14F-4D97-AF65-F5344CB8AC3E}">
        <p14:creationId xmlns:p14="http://schemas.microsoft.com/office/powerpoint/2010/main" val="34038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Both parents help in feeding the young</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7</a:t>
            </a:fld>
            <a:endParaRPr lang="en-US"/>
          </a:p>
        </p:txBody>
      </p:sp>
    </p:spTree>
    <p:extLst>
      <p:ext uri="{BB962C8B-B14F-4D97-AF65-F5344CB8AC3E}">
        <p14:creationId xmlns:p14="http://schemas.microsoft.com/office/powerpoint/2010/main" val="314982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Insects caught on the ground are a bluebird’s main food for much of the year. Major prey include caterpillars, beetles crickets, grasshoppers, and spiders. In fall and winter, bluebirds eat large amounts of fruit including mistletoe, sumac, blueberries, black cherry, tupelo, currants, wild holly, dogwood berries, hackberries, honeysuckle, bay, pokeweed, and juniper berries. Rarely, Eastern Bluebirds have been recorded eating salamanders, shrews, snakes, lizards, and tree frogs.(</a:t>
            </a:r>
            <a:r>
              <a:rPr lang="en-US" sz="1200" kern="1200" dirty="0" err="1" smtClean="0">
                <a:solidFill>
                  <a:schemeClr val="tx1"/>
                </a:solidFill>
                <a:effectLst/>
                <a:latin typeface="+mn-lt"/>
                <a:ea typeface="+mn-ea"/>
                <a:cs typeface="+mn-cs"/>
              </a:rPr>
              <a:t>cornell</a:t>
            </a:r>
            <a:r>
              <a:rPr lang="en-US" sz="1200" kern="1200" dirty="0" smtClean="0">
                <a:solidFill>
                  <a:schemeClr val="tx1"/>
                </a:solidFill>
                <a:effectLst/>
                <a:latin typeface="+mn-lt"/>
                <a:ea typeface="+mn-ea"/>
                <a:cs typeface="+mn-cs"/>
              </a:rPr>
              <a:t> copy)</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8</a:t>
            </a:fld>
            <a:endParaRPr lang="en-US"/>
          </a:p>
        </p:txBody>
      </p:sp>
    </p:spTree>
    <p:extLst>
      <p:ext uri="{BB962C8B-B14F-4D97-AF65-F5344CB8AC3E}">
        <p14:creationId xmlns:p14="http://schemas.microsoft.com/office/powerpoint/2010/main" val="3957261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Bluebird populations increased as Ohio forests were turned into farm fields and pastures. Not only did this create a new source of food (ground dwelling insects in these fields), but the fence posts create a wonderful new set of cavities for nesting.</a:t>
            </a:r>
          </a:p>
          <a:p>
            <a:endParaRPr lang="en-US" dirty="0"/>
          </a:p>
        </p:txBody>
      </p:sp>
      <p:sp>
        <p:nvSpPr>
          <p:cNvPr id="4" name="Slide Number Placeholder 3"/>
          <p:cNvSpPr>
            <a:spLocks noGrp="1"/>
          </p:cNvSpPr>
          <p:nvPr>
            <p:ph type="sldNum" sz="quarter" idx="10"/>
          </p:nvPr>
        </p:nvSpPr>
        <p:spPr/>
        <p:txBody>
          <a:bodyPr/>
          <a:lstStyle/>
          <a:p>
            <a:fld id="{3A0DA871-FD79-49E6-9779-6C7255AD1F62}" type="slidenum">
              <a:rPr lang="en-US" smtClean="0"/>
              <a:t>9</a:t>
            </a:fld>
            <a:endParaRPr lang="en-US"/>
          </a:p>
        </p:txBody>
      </p:sp>
    </p:spTree>
    <p:extLst>
      <p:ext uri="{BB962C8B-B14F-4D97-AF65-F5344CB8AC3E}">
        <p14:creationId xmlns:p14="http://schemas.microsoft.com/office/powerpoint/2010/main" val="4159596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C9F289-2BE7-46DA-8756-3F5A8F7B5BD0}"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CCEFC-8282-4B2D-9D0F-3171D500A5FB}" type="slidenum">
              <a:rPr lang="en-US" smtClean="0"/>
              <a:t>‹#›</a:t>
            </a:fld>
            <a:endParaRPr lang="en-US"/>
          </a:p>
        </p:txBody>
      </p:sp>
      <p:grpSp>
        <p:nvGrpSpPr>
          <p:cNvPr id="7" name="Group 6"/>
          <p:cNvGrpSpPr/>
          <p:nvPr userDrawn="1"/>
        </p:nvGrpSpPr>
        <p:grpSpPr>
          <a:xfrm>
            <a:off x="0" y="-35854"/>
            <a:ext cx="1593652" cy="6872287"/>
            <a:chOff x="0" y="-35854"/>
            <a:chExt cx="1593652" cy="6872287"/>
          </a:xfrm>
        </p:grpSpPr>
        <p:sp>
          <p:nvSpPr>
            <p:cNvPr id="8" name="Rectangle 7"/>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5326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9F289-2BE7-46DA-8756-3F5A8F7B5BD0}"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351734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9F289-2BE7-46DA-8756-3F5A8F7B5BD0}"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195189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9F289-2BE7-46DA-8756-3F5A8F7B5BD0}"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280883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C9F289-2BE7-46DA-8756-3F5A8F7B5BD0}"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24293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C9F289-2BE7-46DA-8756-3F5A8F7B5BD0}"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137291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C9F289-2BE7-46DA-8756-3F5A8F7B5BD0}" type="datetimeFigureOut">
              <a:rPr lang="en-US" smtClean="0"/>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25756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9F289-2BE7-46DA-8756-3F5A8F7B5BD0}" type="datetimeFigureOut">
              <a:rPr lang="en-US" smtClean="0"/>
              <a:t>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254974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9F289-2BE7-46DA-8756-3F5A8F7B5BD0}" type="datetimeFigureOut">
              <a:rPr lang="en-US" smtClean="0"/>
              <a:t>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185858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9F289-2BE7-46DA-8756-3F5A8F7B5BD0}"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87428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9F289-2BE7-46DA-8756-3F5A8F7B5BD0}"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CCEFC-8282-4B2D-9D0F-3171D500A5FB}" type="slidenum">
              <a:rPr lang="en-US" smtClean="0"/>
              <a:t>‹#›</a:t>
            </a:fld>
            <a:endParaRPr lang="en-US"/>
          </a:p>
        </p:txBody>
      </p:sp>
    </p:spTree>
    <p:extLst>
      <p:ext uri="{BB962C8B-B14F-4D97-AF65-F5344CB8AC3E}">
        <p14:creationId xmlns:p14="http://schemas.microsoft.com/office/powerpoint/2010/main" val="170570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9F289-2BE7-46DA-8756-3F5A8F7B5BD0}" type="datetimeFigureOut">
              <a:rPr lang="en-US" smtClean="0"/>
              <a:t>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CCEFC-8282-4B2D-9D0F-3171D500A5FB}" type="slidenum">
              <a:rPr lang="en-US" smtClean="0"/>
              <a:t>‹#›</a:t>
            </a:fld>
            <a:endParaRPr lang="en-US"/>
          </a:p>
        </p:txBody>
      </p:sp>
    </p:spTree>
    <p:extLst>
      <p:ext uri="{BB962C8B-B14F-4D97-AF65-F5344CB8AC3E}">
        <p14:creationId xmlns:p14="http://schemas.microsoft.com/office/powerpoint/2010/main" val="1653427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Eastern Bluebird on Callawassie Isla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4288"/>
            <a:ext cx="9144000" cy="6872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41255" y="152400"/>
            <a:ext cx="7772400" cy="1470025"/>
          </a:xfrm>
        </p:spPr>
        <p:txBody>
          <a:bodyPr>
            <a:normAutofit/>
          </a:bodyPr>
          <a:lstStyle/>
          <a:p>
            <a:r>
              <a:rPr lang="en-US" sz="8000" dirty="0" smtClean="0">
                <a:latin typeface="Andalus" panose="02020603050405020304" pitchFamily="18" charset="-78"/>
                <a:cs typeface="Andalus" panose="02020603050405020304" pitchFamily="18" charset="-78"/>
              </a:rPr>
              <a:t>Bluebird Basics</a:t>
            </a:r>
            <a:endParaRPr lang="en-US" sz="8000" dirty="0">
              <a:latin typeface="Andalus" panose="02020603050405020304" pitchFamily="18" charset="-78"/>
              <a:cs typeface="Andalus" panose="02020603050405020304" pitchFamily="18" charset="-78"/>
            </a:endParaRPr>
          </a:p>
        </p:txBody>
      </p:sp>
      <p:sp>
        <p:nvSpPr>
          <p:cNvPr id="4" name="Rectangle 3"/>
          <p:cNvSpPr/>
          <p:nvPr/>
        </p:nvSpPr>
        <p:spPr>
          <a:xfrm>
            <a:off x="7647668" y="6488667"/>
            <a:ext cx="1484830" cy="369332"/>
          </a:xfrm>
          <a:prstGeom prst="rect">
            <a:avLst/>
          </a:prstGeom>
        </p:spPr>
        <p:txBody>
          <a:bodyPr wrap="none">
            <a:spAutoFit/>
          </a:bodyPr>
          <a:lstStyle/>
          <a:p>
            <a:r>
              <a:rPr lang="en-US" u="sng" dirty="0">
                <a:solidFill>
                  <a:schemeClr val="bg1">
                    <a:lumMod val="65000"/>
                  </a:schemeClr>
                </a:solidFill>
              </a:rPr>
              <a:t>Joan </a:t>
            </a:r>
            <a:r>
              <a:rPr lang="en-US" u="sng" dirty="0" err="1">
                <a:solidFill>
                  <a:schemeClr val="bg1">
                    <a:lumMod val="65000"/>
                  </a:schemeClr>
                </a:solidFill>
              </a:rPr>
              <a:t>Eckhardt</a:t>
            </a:r>
            <a:endParaRPr lang="en-US" u="sng" dirty="0">
              <a:solidFill>
                <a:schemeClr val="bg1">
                  <a:lumMod val="65000"/>
                </a:schemeClr>
              </a:solidFill>
            </a:endParaRPr>
          </a:p>
        </p:txBody>
      </p:sp>
      <p:grpSp>
        <p:nvGrpSpPr>
          <p:cNvPr id="8" name="Group 7"/>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2006798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encrypted-tbn3.gstatic.com/images?q=tbn:ANd9GcQ1sNzY6Kh49Y-OdaCwEYIjV1fAVbGDoy-HqKfqQf5s9-Gum_wl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531961"/>
            <a:ext cx="4762500" cy="253587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birdzilla.com/images/stories/backyard/sparrow-starl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20686"/>
            <a:ext cx="6324600" cy="30265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dgreatstreets.org/wp-content/uploads/2014/01/2007_03_21subur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6628"/>
            <a:ext cx="3768725" cy="28265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759127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hardwarestore.com/blog/wp-content/uploads/2013/04/29045-BB-Houses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 y="-1"/>
            <a:ext cx="9149751" cy="709894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4172568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70476" y="6468704"/>
            <a:ext cx="1673524" cy="369332"/>
          </a:xfrm>
          <a:prstGeom prst="rect">
            <a:avLst/>
          </a:prstGeom>
          <a:noFill/>
        </p:spPr>
        <p:txBody>
          <a:bodyPr wrap="square" rtlCol="0">
            <a:spAutoFit/>
          </a:bodyPr>
          <a:lstStyle/>
          <a:p>
            <a:r>
              <a:rPr lang="en-US" dirty="0" smtClean="0">
                <a:solidFill>
                  <a:schemeClr val="bg1">
                    <a:lumMod val="75000"/>
                  </a:schemeClr>
                </a:solidFill>
              </a:rPr>
              <a:t>Penny Brandau</a:t>
            </a:r>
            <a:endParaRPr lang="en-US" dirty="0">
              <a:solidFill>
                <a:schemeClr val="bg1">
                  <a:lumMod val="75000"/>
                </a:schemeClr>
              </a:solidFill>
            </a:endParaRPr>
          </a:p>
        </p:txBody>
      </p:sp>
      <p:grpSp>
        <p:nvGrpSpPr>
          <p:cNvPr id="5" name="Group 4"/>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2406247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ohiobluebirdsociety.org/wp-content/gallery/december-2010/Hawkin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0"/>
            <a:ext cx="10399840" cy="692548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7075" y="6467101"/>
            <a:ext cx="2209800" cy="369332"/>
          </a:xfrm>
          <a:prstGeom prst="rect">
            <a:avLst/>
          </a:prstGeom>
          <a:noFill/>
        </p:spPr>
        <p:txBody>
          <a:bodyPr wrap="square" rtlCol="0">
            <a:spAutoFit/>
          </a:bodyPr>
          <a:lstStyle/>
          <a:p>
            <a:r>
              <a:rPr lang="en-US" dirty="0" smtClean="0"/>
              <a:t>Marcella Hawkins</a:t>
            </a:r>
            <a:endParaRPr lang="en-US" dirty="0"/>
          </a:p>
        </p:txBody>
      </p:sp>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641903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bluebirdconservation.com/wp-content/uploads/2012/07/houses-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1600" y="76200"/>
            <a:ext cx="4908748" cy="37493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pic>
        <p:nvPicPr>
          <p:cNvPr id="9" name="Picture 2" descr="http://www.bluebirdconservation.com/wp-content/uploads/2012/07/houses-a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46426" y="3324323"/>
            <a:ext cx="5197574" cy="354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awaytogarden.com/wp-content/uploads/2014/04/guard-for-bluebird-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5854"/>
            <a:ext cx="5181600" cy="69088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
        <p:nvSpPr>
          <p:cNvPr id="16" name="TextBox 15"/>
          <p:cNvSpPr txBox="1"/>
          <p:nvPr/>
        </p:nvSpPr>
        <p:spPr>
          <a:xfrm>
            <a:off x="6578600" y="1290598"/>
            <a:ext cx="1727200" cy="369332"/>
          </a:xfrm>
          <a:prstGeom prst="rect">
            <a:avLst/>
          </a:prstGeom>
          <a:solidFill>
            <a:schemeClr val="bg1">
              <a:lumMod val="95000"/>
            </a:schemeClr>
          </a:solidFill>
        </p:spPr>
        <p:txBody>
          <a:bodyPr wrap="square" rtlCol="0">
            <a:spAutoFit/>
          </a:bodyPr>
          <a:lstStyle/>
          <a:p>
            <a:pPr algn="ctr"/>
            <a:r>
              <a:rPr lang="en-US" dirty="0" smtClean="0"/>
              <a:t>Well ventilated</a:t>
            </a:r>
            <a:endParaRPr lang="en-US" dirty="0"/>
          </a:p>
        </p:txBody>
      </p:sp>
      <p:cxnSp>
        <p:nvCxnSpPr>
          <p:cNvPr id="9" name="Straight Arrow Connector 8"/>
          <p:cNvCxnSpPr/>
          <p:nvPr/>
        </p:nvCxnSpPr>
        <p:spPr>
          <a:xfrm flipH="1" flipV="1">
            <a:off x="5410200" y="1295400"/>
            <a:ext cx="1219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88200" y="4991099"/>
            <a:ext cx="1727200" cy="369332"/>
          </a:xfrm>
          <a:prstGeom prst="rect">
            <a:avLst/>
          </a:prstGeom>
          <a:solidFill>
            <a:schemeClr val="bg1">
              <a:lumMod val="95000"/>
            </a:schemeClr>
          </a:solidFill>
        </p:spPr>
        <p:txBody>
          <a:bodyPr wrap="square" rtlCol="0">
            <a:spAutoFit/>
          </a:bodyPr>
          <a:lstStyle/>
          <a:p>
            <a:pPr algn="ctr"/>
            <a:r>
              <a:rPr lang="en-US" dirty="0" smtClean="0"/>
              <a:t>Predator guard</a:t>
            </a:r>
            <a:endParaRPr lang="en-US" dirty="0"/>
          </a:p>
        </p:txBody>
      </p:sp>
      <p:cxnSp>
        <p:nvCxnSpPr>
          <p:cNvPr id="13" name="Straight Arrow Connector 12"/>
          <p:cNvCxnSpPr/>
          <p:nvPr/>
        </p:nvCxnSpPr>
        <p:spPr>
          <a:xfrm flipH="1">
            <a:off x="6134100" y="5187031"/>
            <a:ext cx="11049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92800" y="3097768"/>
            <a:ext cx="1727200" cy="369332"/>
          </a:xfrm>
          <a:prstGeom prst="rect">
            <a:avLst/>
          </a:prstGeom>
          <a:solidFill>
            <a:schemeClr val="bg1">
              <a:lumMod val="95000"/>
            </a:schemeClr>
          </a:solidFill>
        </p:spPr>
        <p:txBody>
          <a:bodyPr wrap="square" rtlCol="0">
            <a:spAutoFit/>
          </a:bodyPr>
          <a:lstStyle/>
          <a:p>
            <a:pPr algn="ctr"/>
            <a:r>
              <a:rPr lang="en-US" dirty="0" smtClean="0"/>
              <a:t>Well drained</a:t>
            </a:r>
            <a:endParaRPr lang="en-US" dirty="0"/>
          </a:p>
        </p:txBody>
      </p:sp>
      <p:cxnSp>
        <p:nvCxnSpPr>
          <p:cNvPr id="3" name="Straight Arrow Connector 2"/>
          <p:cNvCxnSpPr/>
          <p:nvPr/>
        </p:nvCxnSpPr>
        <p:spPr>
          <a:xfrm flipH="1" flipV="1">
            <a:off x="5257800" y="2743200"/>
            <a:ext cx="6858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30400" y="1967468"/>
            <a:ext cx="1727200" cy="369332"/>
          </a:xfrm>
          <a:prstGeom prst="rect">
            <a:avLst/>
          </a:prstGeom>
          <a:solidFill>
            <a:schemeClr val="bg1">
              <a:lumMod val="95000"/>
            </a:schemeClr>
          </a:solidFill>
        </p:spPr>
        <p:txBody>
          <a:bodyPr wrap="square" rtlCol="0">
            <a:spAutoFit/>
          </a:bodyPr>
          <a:lstStyle/>
          <a:p>
            <a:pPr algn="ctr"/>
            <a:r>
              <a:rPr lang="en-US" dirty="0" smtClean="0"/>
              <a:t>1 ½ inch hole</a:t>
            </a:r>
            <a:endParaRPr lang="en-US" dirty="0"/>
          </a:p>
        </p:txBody>
      </p:sp>
      <p:cxnSp>
        <p:nvCxnSpPr>
          <p:cNvPr id="11" name="Straight Arrow Connector 10"/>
          <p:cNvCxnSpPr/>
          <p:nvPr/>
        </p:nvCxnSpPr>
        <p:spPr>
          <a:xfrm flipV="1">
            <a:off x="3505200" y="1676400"/>
            <a:ext cx="10668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844800" y="3109436"/>
            <a:ext cx="1727200" cy="646331"/>
          </a:xfrm>
          <a:prstGeom prst="rect">
            <a:avLst/>
          </a:prstGeom>
          <a:solidFill>
            <a:schemeClr val="bg1">
              <a:lumMod val="95000"/>
            </a:schemeClr>
          </a:solidFill>
        </p:spPr>
        <p:txBody>
          <a:bodyPr wrap="square" rtlCol="0">
            <a:spAutoFit/>
          </a:bodyPr>
          <a:lstStyle/>
          <a:p>
            <a:pPr algn="ctr"/>
            <a:r>
              <a:rPr lang="en-US" dirty="0" smtClean="0"/>
              <a:t>Clean-out opening</a:t>
            </a:r>
            <a:endParaRPr lang="en-US" dirty="0"/>
          </a:p>
        </p:txBody>
      </p:sp>
      <p:cxnSp>
        <p:nvCxnSpPr>
          <p:cNvPr id="23" name="Straight Arrow Connector 22"/>
          <p:cNvCxnSpPr/>
          <p:nvPr/>
        </p:nvCxnSpPr>
        <p:spPr>
          <a:xfrm flipV="1">
            <a:off x="4419600" y="2628900"/>
            <a:ext cx="4445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726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762079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2" y="0"/>
            <a:ext cx="91437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947077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726" y="199889"/>
            <a:ext cx="853412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082158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ialis.org/images/series/fbb1day1pa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626" y="231807"/>
            <a:ext cx="7343874" cy="64846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2876835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img1.wikia.nocookie.net/__cb20100713163137/disney/images/f/ff/Iceracinderella0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319" y="152399"/>
            <a:ext cx="4373881"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moviesteve.com/wp-content/uploads/2013/08/Snow-Whi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330040"/>
            <a:ext cx="4542528" cy="33864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760102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ialis.org/images/series/nbb4thd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926" y="228600"/>
            <a:ext cx="6937474" cy="64988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653651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90526" y="199889"/>
            <a:ext cx="7391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232241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ialis.org/images/series/zabb12th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926" y="192196"/>
            <a:ext cx="6556474" cy="64279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073638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sialis.org/images/series/zkbb21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926" y="214182"/>
            <a:ext cx="6404074" cy="63722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485549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ohiobluebirdsociety.org/wp-content/gallery/december-2010/Mount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6925"/>
            <a:ext cx="7772400" cy="51708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5312999"/>
            <a:ext cx="2057400" cy="369332"/>
          </a:xfrm>
          <a:prstGeom prst="rect">
            <a:avLst/>
          </a:prstGeom>
          <a:noFill/>
        </p:spPr>
        <p:txBody>
          <a:bodyPr wrap="square" rtlCol="0">
            <a:spAutoFit/>
          </a:bodyPr>
          <a:lstStyle/>
          <a:p>
            <a:r>
              <a:rPr lang="en-US" dirty="0" smtClean="0">
                <a:solidFill>
                  <a:schemeClr val="bg1">
                    <a:lumMod val="50000"/>
                  </a:schemeClr>
                </a:solidFill>
              </a:rPr>
              <a:t>Vicki Mountz</a:t>
            </a:r>
            <a:endParaRPr lang="en-US" dirty="0">
              <a:solidFill>
                <a:schemeClr val="bg1">
                  <a:lumMod val="50000"/>
                </a:schemeClr>
              </a:solidFill>
            </a:endParaRPr>
          </a:p>
        </p:txBody>
      </p:sp>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754323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astern bluebirds perched on f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5926" y="278449"/>
            <a:ext cx="7391400" cy="544198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
        <p:nvSpPr>
          <p:cNvPr id="2" name="TextBox 1"/>
          <p:cNvSpPr txBox="1"/>
          <p:nvPr/>
        </p:nvSpPr>
        <p:spPr>
          <a:xfrm>
            <a:off x="1593652" y="5867400"/>
            <a:ext cx="7013674" cy="830997"/>
          </a:xfrm>
          <a:prstGeom prst="rect">
            <a:avLst/>
          </a:prstGeom>
          <a:noFill/>
        </p:spPr>
        <p:txBody>
          <a:bodyPr wrap="square" rtlCol="0">
            <a:spAutoFit/>
          </a:bodyPr>
          <a:lstStyle/>
          <a:p>
            <a:pPr algn="ctr"/>
            <a:r>
              <a:rPr lang="en-US" sz="4800" dirty="0" smtClean="0"/>
              <a:t>ohiobluebirdsociety.org</a:t>
            </a:r>
            <a:endParaRPr lang="en-US" sz="4800" dirty="0"/>
          </a:p>
        </p:txBody>
      </p:sp>
    </p:spTree>
    <p:extLst>
      <p:ext uri="{BB962C8B-B14F-4D97-AF65-F5344CB8AC3E}">
        <p14:creationId xmlns:p14="http://schemas.microsoft.com/office/powerpoint/2010/main" val="1452513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0/04/Eastern_Bluebir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2132"/>
            <a:ext cx="9144000" cy="744484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65595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791"/>
            <a:ext cx="10744201" cy="80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10400" y="6139934"/>
            <a:ext cx="1877752" cy="369332"/>
          </a:xfrm>
          <a:prstGeom prst="rect">
            <a:avLst/>
          </a:prstGeom>
          <a:noFill/>
        </p:spPr>
        <p:txBody>
          <a:bodyPr wrap="square" rtlCol="0">
            <a:spAutoFit/>
          </a:bodyPr>
          <a:lstStyle/>
          <a:p>
            <a:r>
              <a:rPr lang="en-US" dirty="0" smtClean="0"/>
              <a:t>Penny Brandau</a:t>
            </a:r>
            <a:endParaRPr lang="en-US" dirty="0"/>
          </a:p>
        </p:txBody>
      </p:sp>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983537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38" y="-457201"/>
            <a:ext cx="9831238" cy="737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6247128"/>
            <a:ext cx="1673524" cy="369332"/>
          </a:xfrm>
          <a:prstGeom prst="rect">
            <a:avLst/>
          </a:prstGeom>
          <a:noFill/>
        </p:spPr>
        <p:txBody>
          <a:bodyPr wrap="square" rtlCol="0">
            <a:spAutoFit/>
          </a:bodyPr>
          <a:lstStyle/>
          <a:p>
            <a:r>
              <a:rPr lang="en-US" dirty="0" smtClean="0">
                <a:solidFill>
                  <a:schemeClr val="bg1">
                    <a:lumMod val="75000"/>
                  </a:schemeClr>
                </a:solidFill>
              </a:rPr>
              <a:t>Penny Brandau</a:t>
            </a:r>
            <a:endParaRPr lang="en-US" dirty="0">
              <a:solidFill>
                <a:schemeClr val="bg1">
                  <a:lumMod val="75000"/>
                </a:schemeClr>
              </a:solidFill>
            </a:endParaRPr>
          </a:p>
        </p:txBody>
      </p:sp>
      <p:grpSp>
        <p:nvGrpSpPr>
          <p:cNvPr id="5" name="Group 4"/>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941224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37"/>
            <a:ext cx="9144000" cy="685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47744" y="6455129"/>
            <a:ext cx="1676128" cy="369968"/>
          </a:xfrm>
          <a:prstGeom prst="rect">
            <a:avLst/>
          </a:prstGeom>
          <a:noFill/>
        </p:spPr>
        <p:txBody>
          <a:bodyPr wrap="square" rtlCol="0">
            <a:spAutoFit/>
          </a:bodyPr>
          <a:lstStyle/>
          <a:p>
            <a:r>
              <a:rPr lang="en-US" dirty="0" smtClean="0"/>
              <a:t>Penny Brandau</a:t>
            </a:r>
            <a:endParaRPr lang="en-US" dirty="0"/>
          </a:p>
        </p:txBody>
      </p:sp>
      <p:grpSp>
        <p:nvGrpSpPr>
          <p:cNvPr id="5" name="Group 4"/>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524113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rents with food for nestlings. Photo by Paula Ap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558" y="-35855"/>
            <a:ext cx="6882442" cy="69856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35854"/>
            <a:ext cx="1593652" cy="6872287"/>
            <a:chOff x="0" y="-35854"/>
            <a:chExt cx="1593652" cy="6872287"/>
          </a:xfrm>
        </p:grpSpPr>
        <p:sp>
          <p:nvSpPr>
            <p:cNvPr id="4" name="Rectangle 3"/>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47796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667"/>
          <a:stretch/>
        </p:blipFill>
        <p:spPr bwMode="auto">
          <a:xfrm>
            <a:off x="-228602" y="1"/>
            <a:ext cx="109728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6247128"/>
            <a:ext cx="1673524" cy="369332"/>
          </a:xfrm>
          <a:prstGeom prst="rect">
            <a:avLst/>
          </a:prstGeom>
          <a:noFill/>
        </p:spPr>
        <p:txBody>
          <a:bodyPr wrap="square" rtlCol="0">
            <a:spAutoFit/>
          </a:bodyPr>
          <a:lstStyle/>
          <a:p>
            <a:r>
              <a:rPr lang="en-US" dirty="0" smtClean="0"/>
              <a:t>Penny Brandau</a:t>
            </a:r>
            <a:endParaRPr lang="en-US" dirty="0"/>
          </a:p>
        </p:txBody>
      </p:sp>
      <p:grpSp>
        <p:nvGrpSpPr>
          <p:cNvPr id="5" name="Group 4"/>
          <p:cNvGrpSpPr/>
          <p:nvPr/>
        </p:nvGrpSpPr>
        <p:grpSpPr>
          <a:xfrm>
            <a:off x="0" y="-35854"/>
            <a:ext cx="1593652" cy="6872287"/>
            <a:chOff x="0" y="-35854"/>
            <a:chExt cx="1593652" cy="6872287"/>
          </a:xfrm>
        </p:grpSpPr>
        <p:sp>
          <p:nvSpPr>
            <p:cNvPr id="6" name="Rectangle 5"/>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3066251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76643"/>
            <a:ext cx="4724400" cy="7011284"/>
          </a:xfrm>
          <a:prstGeom prst="rect">
            <a:avLst/>
          </a:prstGeom>
        </p:spPr>
      </p:pic>
      <p:sp>
        <p:nvSpPr>
          <p:cNvPr id="2" name="Rectangle 1"/>
          <p:cNvSpPr/>
          <p:nvPr/>
        </p:nvSpPr>
        <p:spPr>
          <a:xfrm>
            <a:off x="2297962" y="6477000"/>
            <a:ext cx="963725" cy="253916"/>
          </a:xfrm>
          <a:prstGeom prst="rect">
            <a:avLst/>
          </a:prstGeom>
        </p:spPr>
        <p:txBody>
          <a:bodyPr wrap="none">
            <a:spAutoFit/>
          </a:bodyPr>
          <a:lstStyle/>
          <a:p>
            <a:r>
              <a:rPr lang="en-US" sz="1050" dirty="0"/>
              <a:t>Herbert Lange</a:t>
            </a:r>
          </a:p>
        </p:txBody>
      </p:sp>
      <p:grpSp>
        <p:nvGrpSpPr>
          <p:cNvPr id="4" name="Group 3"/>
          <p:cNvGrpSpPr/>
          <p:nvPr/>
        </p:nvGrpSpPr>
        <p:grpSpPr>
          <a:xfrm>
            <a:off x="0" y="-35854"/>
            <a:ext cx="1593652" cy="6872287"/>
            <a:chOff x="0" y="-35854"/>
            <a:chExt cx="1593652" cy="6872287"/>
          </a:xfrm>
        </p:grpSpPr>
        <p:sp>
          <p:nvSpPr>
            <p:cNvPr id="5" name="Rectangle 4"/>
            <p:cNvSpPr/>
            <p:nvPr/>
          </p:nvSpPr>
          <p:spPr>
            <a:xfrm>
              <a:off x="377726" y="-35854"/>
              <a:ext cx="838200" cy="6872287"/>
            </a:xfrm>
            <a:prstGeom prst="rect">
              <a:avLst/>
            </a:prstGeom>
            <a:solidFill>
              <a:srgbClr val="1C32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24399"/>
              <a:ext cx="1593652" cy="1992065"/>
            </a:xfrm>
            <a:prstGeom prst="rect">
              <a:avLst/>
            </a:prstGeom>
          </p:spPr>
        </p:pic>
      </p:grpSp>
    </p:spTree>
    <p:extLst>
      <p:ext uri="{BB962C8B-B14F-4D97-AF65-F5344CB8AC3E}">
        <p14:creationId xmlns:p14="http://schemas.microsoft.com/office/powerpoint/2010/main" val="1274293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807</Words>
  <Application>Microsoft Office PowerPoint</Application>
  <PresentationFormat>On-screen Show (4:3)</PresentationFormat>
  <Paragraphs>76</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Bluebird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Elvey</dc:creator>
  <cp:lastModifiedBy>Carrie Elvey</cp:lastModifiedBy>
  <cp:revision>22</cp:revision>
  <dcterms:created xsi:type="dcterms:W3CDTF">2015-02-28T22:52:22Z</dcterms:created>
  <dcterms:modified xsi:type="dcterms:W3CDTF">2016-02-03T14:09:36Z</dcterms:modified>
</cp:coreProperties>
</file>